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4"/>
  </p:sldMasterIdLst>
  <p:notesMasterIdLst>
    <p:notesMasterId r:id="rId21"/>
  </p:notesMasterIdLst>
  <p:sldIdLst>
    <p:sldId id="256" r:id="rId5"/>
    <p:sldId id="257" r:id="rId6"/>
    <p:sldId id="261" r:id="rId7"/>
    <p:sldId id="262" r:id="rId8"/>
    <p:sldId id="263" r:id="rId9"/>
    <p:sldId id="269" r:id="rId10"/>
    <p:sldId id="264" r:id="rId11"/>
    <p:sldId id="265" r:id="rId12"/>
    <p:sldId id="266" r:id="rId13"/>
    <p:sldId id="267" r:id="rId14"/>
    <p:sldId id="270" r:id="rId15"/>
    <p:sldId id="272" r:id="rId16"/>
    <p:sldId id="258" r:id="rId17"/>
    <p:sldId id="273" r:id="rId18"/>
    <p:sldId id="26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B0BEF31-9AC6-EFC8-6A0F-11FE0847782B}" name="Pulkit G" initials="PG" userId="Pulkit G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FC12F-AE63-4A72-FC8B-532E129674B9}" v="1" vWet="2" dt="2021-12-03T22:21:26.166"/>
    <p1510:client id="{38B4D7AA-B582-478F-9F79-55B8FC08A262}" v="676" dt="2021-12-04T08:42:18.722"/>
    <p1510:client id="{6ED47FBB-EFAB-71AD-B037-2B2C6E0DA0D8}" v="445" dt="2021-12-03T19:47:21.567"/>
    <p1510:client id="{7DE00D99-AE01-4B4F-9850-C85CA5ED6199}" v="106" vWet="108" dt="2021-12-04T08:42:21.074"/>
    <p1510:client id="{7F27A441-312E-D526-FB71-79531EA7384F}" v="3" dt="2021-12-03T18:26:35.948"/>
    <p1510:client id="{F09A785D-3FDC-F8F3-C247-FC8AE33B829F}" v="99" dt="2021-12-03T19:55:48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C42401-98CD-4733-968C-CA6516632CA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A15FCA1-9BBA-44FA-A655-4ECD6018B6E9}">
      <dgm:prSet custT="1"/>
      <dgm:spPr/>
      <dgm:t>
        <a:bodyPr/>
        <a:lstStyle/>
        <a:p>
          <a:pPr rtl="0"/>
          <a:r>
            <a:rPr lang="en-US" sz="2800" b="1">
              <a:latin typeface="+mn-lt"/>
            </a:rPr>
            <a:t>Pulkit Gupta and </a:t>
          </a:r>
          <a:r>
            <a:rPr lang="en-US" sz="2800" b="1" err="1">
              <a:latin typeface="+mn-lt"/>
            </a:rPr>
            <a:t>Archit</a:t>
          </a:r>
          <a:r>
            <a:rPr lang="en-US" sz="2800" b="1">
              <a:latin typeface="+mn-lt"/>
            </a:rPr>
            <a:t> Jain    </a:t>
          </a:r>
        </a:p>
        <a:p>
          <a:pPr rtl="0"/>
          <a:r>
            <a:rPr lang="en-US" sz="2800" b="0">
              <a:latin typeface="+mn-lt"/>
            </a:rPr>
            <a:t>Project planning and Discussion,</a:t>
          </a:r>
          <a:r>
            <a:rPr lang="en-US" sz="2800" b="1">
              <a:latin typeface="+mn-lt"/>
            </a:rPr>
            <a:t> </a:t>
          </a:r>
          <a:r>
            <a:rPr lang="en-US" sz="2800">
              <a:latin typeface="+mn-lt"/>
            </a:rPr>
            <a:t>Video to frames, Feature Pixel Selection, Connected Component labelling, Compiled components of project into single working code, Demo, </a:t>
          </a:r>
          <a:r>
            <a:rPr lang="en-US" sz="2800">
              <a:solidFill>
                <a:schemeClr val="tx1"/>
              </a:solidFill>
              <a:latin typeface="+mn-lt"/>
            </a:rPr>
            <a:t>Documentation and Testing</a:t>
          </a:r>
          <a:r>
            <a:rPr lang="en-US" sz="2800">
              <a:latin typeface="+mn-lt"/>
            </a:rPr>
            <a:t>  </a:t>
          </a:r>
          <a:r>
            <a:rPr lang="en-US" sz="2800">
              <a:latin typeface="Calibri Light" panose="020F0302020204030204"/>
            </a:rPr>
            <a:t>    </a:t>
          </a:r>
          <a:endParaRPr lang="en-US" sz="2800"/>
        </a:p>
      </dgm:t>
    </dgm:pt>
    <dgm:pt modelId="{473B98A3-1660-450F-9E5B-B2D947CCA7A0}" type="parTrans" cxnId="{89C1D2CA-C790-4260-B8E4-897F7A99AA8C}">
      <dgm:prSet/>
      <dgm:spPr/>
      <dgm:t>
        <a:bodyPr/>
        <a:lstStyle/>
        <a:p>
          <a:endParaRPr lang="en-US"/>
        </a:p>
      </dgm:t>
    </dgm:pt>
    <dgm:pt modelId="{93F2D5AD-8AE3-4C4C-BADB-F0CD68805B4B}" type="sibTrans" cxnId="{89C1D2CA-C790-4260-B8E4-897F7A99AA8C}">
      <dgm:prSet/>
      <dgm:spPr/>
      <dgm:t>
        <a:bodyPr/>
        <a:lstStyle/>
        <a:p>
          <a:endParaRPr lang="en-US"/>
        </a:p>
      </dgm:t>
    </dgm:pt>
    <dgm:pt modelId="{91D686E3-48CD-4A30-838A-0B25141A77F4}">
      <dgm:prSet custT="1"/>
      <dgm:spPr/>
      <dgm:t>
        <a:bodyPr/>
        <a:lstStyle/>
        <a:p>
          <a:pPr rtl="0"/>
          <a:r>
            <a:rPr lang="en-US" sz="2800" b="1">
              <a:latin typeface="+mn-lt"/>
            </a:rPr>
            <a:t>Palash Sharma</a:t>
          </a:r>
          <a:r>
            <a:rPr lang="en-US" sz="2800">
              <a:latin typeface="+mn-lt"/>
            </a:rPr>
            <a:t> </a:t>
          </a:r>
          <a:r>
            <a:rPr lang="en-US" sz="2800" b="1">
              <a:latin typeface="+mn-lt"/>
            </a:rPr>
            <a:t>and Aryan Jain               </a:t>
          </a:r>
          <a:r>
            <a:rPr lang="en-US" sz="2800">
              <a:latin typeface="+mn-lt"/>
            </a:rPr>
            <a:t> </a:t>
          </a:r>
          <a:r>
            <a:rPr lang="en-US" sz="2800" b="0">
              <a:latin typeface="+mn-lt"/>
            </a:rPr>
            <a:t>Project planning and Discussion,</a:t>
          </a:r>
          <a:r>
            <a:rPr lang="en-US" sz="2800" b="1">
              <a:latin typeface="+mn-lt"/>
            </a:rPr>
            <a:t> </a:t>
          </a:r>
          <a:r>
            <a:rPr lang="en-US" sz="2800">
              <a:solidFill>
                <a:schemeClr val="tx1"/>
              </a:solidFill>
              <a:latin typeface="+mn-lt"/>
            </a:rPr>
            <a:t>Motion Estimation, Region Growing, Counting Algorithm,</a:t>
          </a:r>
          <a:r>
            <a:rPr lang="en-US" sz="2800">
              <a:latin typeface="+mn-lt"/>
            </a:rPr>
            <a:t> Centroid detection, Compiled components of project into single working code,</a:t>
          </a:r>
          <a:r>
            <a:rPr lang="en-US" sz="2800">
              <a:solidFill>
                <a:schemeClr val="tx1"/>
              </a:solidFill>
              <a:latin typeface="+mn-lt"/>
            </a:rPr>
            <a:t> Documentation and Testing</a:t>
          </a:r>
          <a:endParaRPr lang="en-US" sz="4100">
            <a:solidFill>
              <a:schemeClr val="tx1"/>
            </a:solidFill>
            <a:latin typeface="+mn-lt"/>
          </a:endParaRPr>
        </a:p>
      </dgm:t>
    </dgm:pt>
    <dgm:pt modelId="{0DAF443B-44F9-4E71-9E58-7F015DD2CDFD}" type="parTrans" cxnId="{59D15C29-24D6-406A-96D9-BBCB25FA4CBC}">
      <dgm:prSet/>
      <dgm:spPr/>
      <dgm:t>
        <a:bodyPr/>
        <a:lstStyle/>
        <a:p>
          <a:endParaRPr lang="en-US"/>
        </a:p>
      </dgm:t>
    </dgm:pt>
    <dgm:pt modelId="{EE87F490-239E-4E4F-A004-404D8462DAC6}" type="sibTrans" cxnId="{59D15C29-24D6-406A-96D9-BBCB25FA4CBC}">
      <dgm:prSet/>
      <dgm:spPr/>
      <dgm:t>
        <a:bodyPr/>
        <a:lstStyle/>
        <a:p>
          <a:endParaRPr lang="en-US"/>
        </a:p>
      </dgm:t>
    </dgm:pt>
    <dgm:pt modelId="{A003FB33-48EE-4DD7-B424-C495E1EC411C}" type="pres">
      <dgm:prSet presAssocID="{74C42401-98CD-4733-968C-CA6516632CA3}" presName="vert0" presStyleCnt="0">
        <dgm:presLayoutVars>
          <dgm:dir/>
          <dgm:animOne val="branch"/>
          <dgm:animLvl val="lvl"/>
        </dgm:presLayoutVars>
      </dgm:prSet>
      <dgm:spPr/>
    </dgm:pt>
    <dgm:pt modelId="{CE1B26B2-F942-462E-B3DB-9C3C8F0F8984}" type="pres">
      <dgm:prSet presAssocID="{2A15FCA1-9BBA-44FA-A655-4ECD6018B6E9}" presName="thickLine" presStyleLbl="alignNode1" presStyleIdx="0" presStyleCnt="2"/>
      <dgm:spPr/>
    </dgm:pt>
    <dgm:pt modelId="{5026E62F-51E1-48C3-B60C-A10366709C24}" type="pres">
      <dgm:prSet presAssocID="{2A15FCA1-9BBA-44FA-A655-4ECD6018B6E9}" presName="horz1" presStyleCnt="0"/>
      <dgm:spPr/>
    </dgm:pt>
    <dgm:pt modelId="{CB384125-9A92-4080-8E8F-0FFC4A3DCA6A}" type="pres">
      <dgm:prSet presAssocID="{2A15FCA1-9BBA-44FA-A655-4ECD6018B6E9}" presName="tx1" presStyleLbl="revTx" presStyleIdx="0" presStyleCnt="2"/>
      <dgm:spPr/>
    </dgm:pt>
    <dgm:pt modelId="{7A0F7220-5D50-420B-B0CC-24FB1FA71D33}" type="pres">
      <dgm:prSet presAssocID="{2A15FCA1-9BBA-44FA-A655-4ECD6018B6E9}" presName="vert1" presStyleCnt="0"/>
      <dgm:spPr/>
    </dgm:pt>
    <dgm:pt modelId="{F943696D-0A9B-480F-8CAF-47B8FA8A26F9}" type="pres">
      <dgm:prSet presAssocID="{91D686E3-48CD-4A30-838A-0B25141A77F4}" presName="thickLine" presStyleLbl="alignNode1" presStyleIdx="1" presStyleCnt="2"/>
      <dgm:spPr/>
    </dgm:pt>
    <dgm:pt modelId="{D020D8AD-0570-4CE2-BA97-48F20D0BCF32}" type="pres">
      <dgm:prSet presAssocID="{91D686E3-48CD-4A30-838A-0B25141A77F4}" presName="horz1" presStyleCnt="0"/>
      <dgm:spPr/>
    </dgm:pt>
    <dgm:pt modelId="{39F68E81-0C71-4DA8-A792-C9F86DBDB273}" type="pres">
      <dgm:prSet presAssocID="{91D686E3-48CD-4A30-838A-0B25141A77F4}" presName="tx1" presStyleLbl="revTx" presStyleIdx="1" presStyleCnt="2"/>
      <dgm:spPr/>
    </dgm:pt>
    <dgm:pt modelId="{D6A646FD-F4B8-4CAE-B4DD-6D8E6C88AF11}" type="pres">
      <dgm:prSet presAssocID="{91D686E3-48CD-4A30-838A-0B25141A77F4}" presName="vert1" presStyleCnt="0"/>
      <dgm:spPr/>
    </dgm:pt>
  </dgm:ptLst>
  <dgm:cxnLst>
    <dgm:cxn modelId="{59D15C29-24D6-406A-96D9-BBCB25FA4CBC}" srcId="{74C42401-98CD-4733-968C-CA6516632CA3}" destId="{91D686E3-48CD-4A30-838A-0B25141A77F4}" srcOrd="1" destOrd="0" parTransId="{0DAF443B-44F9-4E71-9E58-7F015DD2CDFD}" sibTransId="{EE87F490-239E-4E4F-A004-404D8462DAC6}"/>
    <dgm:cxn modelId="{8752318A-253C-4379-83B6-9C01E067A894}" type="presOf" srcId="{2A15FCA1-9BBA-44FA-A655-4ECD6018B6E9}" destId="{CB384125-9A92-4080-8E8F-0FFC4A3DCA6A}" srcOrd="0" destOrd="0" presId="urn:microsoft.com/office/officeart/2008/layout/LinedList"/>
    <dgm:cxn modelId="{013E328A-7B44-41BC-A56F-F51A8BA42354}" type="presOf" srcId="{74C42401-98CD-4733-968C-CA6516632CA3}" destId="{A003FB33-48EE-4DD7-B424-C495E1EC411C}" srcOrd="0" destOrd="0" presId="urn:microsoft.com/office/officeart/2008/layout/LinedList"/>
    <dgm:cxn modelId="{89C1D2CA-C790-4260-B8E4-897F7A99AA8C}" srcId="{74C42401-98CD-4733-968C-CA6516632CA3}" destId="{2A15FCA1-9BBA-44FA-A655-4ECD6018B6E9}" srcOrd="0" destOrd="0" parTransId="{473B98A3-1660-450F-9E5B-B2D947CCA7A0}" sibTransId="{93F2D5AD-8AE3-4C4C-BADB-F0CD68805B4B}"/>
    <dgm:cxn modelId="{13E5B0D8-B7B2-4562-83DA-D6C18AE5AAB0}" type="presOf" srcId="{91D686E3-48CD-4A30-838A-0B25141A77F4}" destId="{39F68E81-0C71-4DA8-A792-C9F86DBDB273}" srcOrd="0" destOrd="0" presId="urn:microsoft.com/office/officeart/2008/layout/LinedList"/>
    <dgm:cxn modelId="{97820A5A-A5FD-45DC-AA2A-2D482A08EE72}" type="presParOf" srcId="{A003FB33-48EE-4DD7-B424-C495E1EC411C}" destId="{CE1B26B2-F942-462E-B3DB-9C3C8F0F8984}" srcOrd="0" destOrd="0" presId="urn:microsoft.com/office/officeart/2008/layout/LinedList"/>
    <dgm:cxn modelId="{C62E140E-89D2-4D84-BE9C-5D9D89314069}" type="presParOf" srcId="{A003FB33-48EE-4DD7-B424-C495E1EC411C}" destId="{5026E62F-51E1-48C3-B60C-A10366709C24}" srcOrd="1" destOrd="0" presId="urn:microsoft.com/office/officeart/2008/layout/LinedList"/>
    <dgm:cxn modelId="{1E004218-3764-4084-8E86-F4D0C15F8C78}" type="presParOf" srcId="{5026E62F-51E1-48C3-B60C-A10366709C24}" destId="{CB384125-9A92-4080-8E8F-0FFC4A3DCA6A}" srcOrd="0" destOrd="0" presId="urn:microsoft.com/office/officeart/2008/layout/LinedList"/>
    <dgm:cxn modelId="{F207D40C-C86A-4778-B642-05883EE1183E}" type="presParOf" srcId="{5026E62F-51E1-48C3-B60C-A10366709C24}" destId="{7A0F7220-5D50-420B-B0CC-24FB1FA71D33}" srcOrd="1" destOrd="0" presId="urn:microsoft.com/office/officeart/2008/layout/LinedList"/>
    <dgm:cxn modelId="{8A20BEBC-9A33-49E5-8652-4B3F86B57ABF}" type="presParOf" srcId="{A003FB33-48EE-4DD7-B424-C495E1EC411C}" destId="{F943696D-0A9B-480F-8CAF-47B8FA8A26F9}" srcOrd="2" destOrd="0" presId="urn:microsoft.com/office/officeart/2008/layout/LinedList"/>
    <dgm:cxn modelId="{F1540A31-F560-42BB-B38E-6AEE4CE25958}" type="presParOf" srcId="{A003FB33-48EE-4DD7-B424-C495E1EC411C}" destId="{D020D8AD-0570-4CE2-BA97-48F20D0BCF32}" srcOrd="3" destOrd="0" presId="urn:microsoft.com/office/officeart/2008/layout/LinedList"/>
    <dgm:cxn modelId="{0E7585E2-C4DD-4AB4-A3F4-DADB5EAE749F}" type="presParOf" srcId="{D020D8AD-0570-4CE2-BA97-48F20D0BCF32}" destId="{39F68E81-0C71-4DA8-A792-C9F86DBDB273}" srcOrd="0" destOrd="0" presId="urn:microsoft.com/office/officeart/2008/layout/LinedList"/>
    <dgm:cxn modelId="{EBE5FA3C-05FC-48C9-8E20-1E6F23D4168B}" type="presParOf" srcId="{D020D8AD-0570-4CE2-BA97-48F20D0BCF32}" destId="{D6A646FD-F4B8-4CAE-B4DD-6D8E6C88AF1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1B26B2-F942-462E-B3DB-9C3C8F0F8984}">
      <dsp:nvSpPr>
        <dsp:cNvPr id="0" name=""/>
        <dsp:cNvSpPr/>
      </dsp:nvSpPr>
      <dsp:spPr>
        <a:xfrm>
          <a:off x="0" y="0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384125-9A92-4080-8E8F-0FFC4A3DCA6A}">
      <dsp:nvSpPr>
        <dsp:cNvPr id="0" name=""/>
        <dsp:cNvSpPr/>
      </dsp:nvSpPr>
      <dsp:spPr>
        <a:xfrm>
          <a:off x="0" y="0"/>
          <a:ext cx="6797675" cy="282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latin typeface="+mn-lt"/>
            </a:rPr>
            <a:t>Pulkit Gupta and </a:t>
          </a:r>
          <a:r>
            <a:rPr lang="en-US" sz="2800" b="1" kern="1200" err="1">
              <a:latin typeface="+mn-lt"/>
            </a:rPr>
            <a:t>Archit</a:t>
          </a:r>
          <a:r>
            <a:rPr lang="en-US" sz="2800" b="1" kern="1200">
              <a:latin typeface="+mn-lt"/>
            </a:rPr>
            <a:t> Jain    </a:t>
          </a:r>
        </a:p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>
              <a:latin typeface="+mn-lt"/>
            </a:rPr>
            <a:t>Project planning and Discussion,</a:t>
          </a:r>
          <a:r>
            <a:rPr lang="en-US" sz="2800" b="1" kern="1200">
              <a:latin typeface="+mn-lt"/>
            </a:rPr>
            <a:t> </a:t>
          </a:r>
          <a:r>
            <a:rPr lang="en-US" sz="2800" kern="1200">
              <a:latin typeface="+mn-lt"/>
            </a:rPr>
            <a:t>Video to frames, Feature Pixel Selection, Connected Component labelling, Compiled components of project into single working code, Demo, </a:t>
          </a:r>
          <a:r>
            <a:rPr lang="en-US" sz="2800" kern="1200">
              <a:solidFill>
                <a:schemeClr val="tx1"/>
              </a:solidFill>
              <a:latin typeface="+mn-lt"/>
            </a:rPr>
            <a:t>Documentation and Testing</a:t>
          </a:r>
          <a:r>
            <a:rPr lang="en-US" sz="2800" kern="1200">
              <a:latin typeface="+mn-lt"/>
            </a:rPr>
            <a:t>  </a:t>
          </a:r>
          <a:r>
            <a:rPr lang="en-US" sz="2800" kern="1200">
              <a:latin typeface="Calibri Light" panose="020F0302020204030204"/>
            </a:rPr>
            <a:t>    </a:t>
          </a:r>
          <a:endParaRPr lang="en-US" sz="2800" kern="1200"/>
        </a:p>
      </dsp:txBody>
      <dsp:txXfrm>
        <a:off x="0" y="0"/>
        <a:ext cx="6797675" cy="2824955"/>
      </dsp:txXfrm>
    </dsp:sp>
    <dsp:sp modelId="{F943696D-0A9B-480F-8CAF-47B8FA8A26F9}">
      <dsp:nvSpPr>
        <dsp:cNvPr id="0" name=""/>
        <dsp:cNvSpPr/>
      </dsp:nvSpPr>
      <dsp:spPr>
        <a:xfrm>
          <a:off x="0" y="2824955"/>
          <a:ext cx="6797675" cy="0"/>
        </a:xfrm>
        <a:prstGeom prst="line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accent2">
              <a:hueOff val="39038"/>
              <a:satOff val="-26876"/>
              <a:lumOff val="-6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68E81-0C71-4DA8-A792-C9F86DBDB273}">
      <dsp:nvSpPr>
        <dsp:cNvPr id="0" name=""/>
        <dsp:cNvSpPr/>
      </dsp:nvSpPr>
      <dsp:spPr>
        <a:xfrm>
          <a:off x="0" y="2824955"/>
          <a:ext cx="6797675" cy="282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latin typeface="+mn-lt"/>
            </a:rPr>
            <a:t>Palash Sharma</a:t>
          </a:r>
          <a:r>
            <a:rPr lang="en-US" sz="2800" kern="1200">
              <a:latin typeface="+mn-lt"/>
            </a:rPr>
            <a:t> </a:t>
          </a:r>
          <a:r>
            <a:rPr lang="en-US" sz="2800" b="1" kern="1200">
              <a:latin typeface="+mn-lt"/>
            </a:rPr>
            <a:t>and Aryan Jain               </a:t>
          </a:r>
          <a:r>
            <a:rPr lang="en-US" sz="2800" kern="1200">
              <a:latin typeface="+mn-lt"/>
            </a:rPr>
            <a:t> </a:t>
          </a:r>
          <a:r>
            <a:rPr lang="en-US" sz="2800" b="0" kern="1200">
              <a:latin typeface="+mn-lt"/>
            </a:rPr>
            <a:t>Project planning and Discussion,</a:t>
          </a:r>
          <a:r>
            <a:rPr lang="en-US" sz="2800" b="1" kern="1200">
              <a:latin typeface="+mn-lt"/>
            </a:rPr>
            <a:t> </a:t>
          </a:r>
          <a:r>
            <a:rPr lang="en-US" sz="2800" kern="1200">
              <a:solidFill>
                <a:schemeClr val="tx1"/>
              </a:solidFill>
              <a:latin typeface="+mn-lt"/>
            </a:rPr>
            <a:t>Motion Estimation, Region Growing, Counting Algorithm,</a:t>
          </a:r>
          <a:r>
            <a:rPr lang="en-US" sz="2800" kern="1200">
              <a:latin typeface="+mn-lt"/>
            </a:rPr>
            <a:t> Centroid detection, Compiled components of project into single working code,</a:t>
          </a:r>
          <a:r>
            <a:rPr lang="en-US" sz="2800" kern="1200">
              <a:solidFill>
                <a:schemeClr val="tx1"/>
              </a:solidFill>
              <a:latin typeface="+mn-lt"/>
            </a:rPr>
            <a:t> Documentation and Testing</a:t>
          </a:r>
          <a:endParaRPr lang="en-US" sz="4100" kern="1200">
            <a:solidFill>
              <a:schemeClr val="tx1"/>
            </a:solidFill>
            <a:latin typeface="+mn-lt"/>
          </a:endParaRPr>
        </a:p>
      </dsp:txBody>
      <dsp:txXfrm>
        <a:off x="0" y="2824955"/>
        <a:ext cx="6797675" cy="2824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14615-1165-407C-B9E8-4410F5E7BE25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FB494-3820-4167-9C22-AC81B744E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23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4873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911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75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760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272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35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796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06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013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03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3D555-809C-44AE-84F1-6128D493198F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0EC7-6A78-47A9-BAEB-A441A4102B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2710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51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DEE08-9F93-4C81-91AA-D4F3E4717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6662" y="-60829"/>
            <a:ext cx="9499600" cy="1709701"/>
          </a:xfrm>
        </p:spPr>
        <p:txBody>
          <a:bodyPr>
            <a:normAutofit/>
          </a:bodyPr>
          <a:lstStyle/>
          <a:p>
            <a:r>
              <a:rPr lang="en-IN" sz="6000">
                <a:cs typeface="Calibri Light"/>
              </a:rPr>
              <a:t>Team name:</a:t>
            </a:r>
            <a:r>
              <a:rPr lang="en-IN">
                <a:cs typeface="Calibri Light"/>
              </a:rPr>
              <a:t> </a:t>
            </a:r>
            <a:r>
              <a:rPr lang="en-IN" b="1">
                <a:cs typeface="Calibri Light"/>
              </a:rPr>
              <a:t>EVIL_MORTY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5E42CD-BB94-485F-B362-3104AADBA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223" y="4455011"/>
            <a:ext cx="8518447" cy="122903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/>
            <a:r>
              <a:rPr lang="en-IN" sz="2900" b="1">
                <a:cs typeface="Calibri Light"/>
              </a:rPr>
              <a:t>TEAM MEMBERS</a:t>
            </a:r>
            <a:endParaRPr lang="en-IN" b="1">
              <a:latin typeface="Arial"/>
              <a:cs typeface="Arial"/>
            </a:endParaRPr>
          </a:p>
          <a:p>
            <a:r>
              <a:rPr lang="en-IN" sz="2100" b="1">
                <a:solidFill>
                  <a:schemeClr val="tx1"/>
                </a:solidFill>
              </a:rPr>
              <a:t>Pulkit Gupta</a:t>
            </a:r>
            <a:r>
              <a:rPr lang="en-IN" sz="1800" b="1">
                <a:solidFill>
                  <a:schemeClr val="tx1"/>
                </a:solidFill>
              </a:rPr>
              <a:t> (2019101078, CSE)</a:t>
            </a:r>
            <a:r>
              <a:rPr lang="en-IN" sz="2100" b="1">
                <a:solidFill>
                  <a:schemeClr val="tx1"/>
                </a:solidFill>
              </a:rPr>
              <a:t>         palash </a:t>
            </a:r>
            <a:r>
              <a:rPr lang="en-IN" sz="2100" b="1" err="1">
                <a:solidFill>
                  <a:schemeClr val="tx1"/>
                </a:solidFill>
              </a:rPr>
              <a:t>sharma</a:t>
            </a:r>
            <a:r>
              <a:rPr lang="en-IN" sz="2100" b="1">
                <a:solidFill>
                  <a:schemeClr val="tx1"/>
                </a:solidFill>
              </a:rPr>
              <a:t> </a:t>
            </a:r>
            <a:r>
              <a:rPr lang="en-IN" sz="1500" b="1">
                <a:solidFill>
                  <a:schemeClr val="tx1"/>
                </a:solidFill>
              </a:rPr>
              <a:t>(2019101082, </a:t>
            </a:r>
            <a:r>
              <a:rPr lang="en-IN" sz="1500" b="1" err="1">
                <a:solidFill>
                  <a:schemeClr val="tx1"/>
                </a:solidFill>
              </a:rPr>
              <a:t>cse</a:t>
            </a:r>
            <a:r>
              <a:rPr lang="en-IN" sz="1500" b="1">
                <a:solidFill>
                  <a:schemeClr val="tx1"/>
                </a:solidFill>
              </a:rPr>
              <a:t>)</a:t>
            </a:r>
            <a:endParaRPr lang="en-IN" sz="1500" b="1">
              <a:solidFill>
                <a:schemeClr val="tx1"/>
              </a:solidFill>
              <a:cs typeface="Calibri Light"/>
            </a:endParaRPr>
          </a:p>
          <a:p>
            <a:r>
              <a:rPr lang="en-IN" sz="2100" b="1">
                <a:solidFill>
                  <a:schemeClr val="tx1"/>
                </a:solidFill>
              </a:rPr>
              <a:t>Archit Jain </a:t>
            </a:r>
            <a:r>
              <a:rPr lang="en-IN" sz="1800" b="1">
                <a:solidFill>
                  <a:schemeClr val="tx1"/>
                </a:solidFill>
              </a:rPr>
              <a:t>(2019101053, CSE)</a:t>
            </a:r>
            <a:r>
              <a:rPr lang="en-IN" sz="2100" b="1">
                <a:solidFill>
                  <a:schemeClr val="tx1"/>
                </a:solidFill>
              </a:rPr>
              <a:t>                   Aryan </a:t>
            </a:r>
            <a:r>
              <a:rPr lang="en-IN" sz="2100" b="1" err="1">
                <a:solidFill>
                  <a:schemeClr val="tx1"/>
                </a:solidFill>
              </a:rPr>
              <a:t>jain</a:t>
            </a:r>
            <a:r>
              <a:rPr lang="en-IN" sz="2100" b="1">
                <a:solidFill>
                  <a:schemeClr val="tx1"/>
                </a:solidFill>
              </a:rPr>
              <a:t> </a:t>
            </a:r>
            <a:r>
              <a:rPr lang="en-IN" sz="1500" b="1">
                <a:solidFill>
                  <a:schemeClr val="tx1"/>
                </a:solidFill>
              </a:rPr>
              <a:t>(2019101056, CSE)</a:t>
            </a:r>
            <a:endParaRPr lang="en-IN" sz="1500" b="1">
              <a:solidFill>
                <a:schemeClr val="tx1"/>
              </a:solidFill>
              <a:latin typeface="Abadi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B4E7F8-D71C-4CA1-9E68-8216BEF6DEAE}"/>
              </a:ext>
            </a:extLst>
          </p:cNvPr>
          <p:cNvSpPr txBox="1"/>
          <p:nvPr/>
        </p:nvSpPr>
        <p:spPr>
          <a:xfrm>
            <a:off x="2122678" y="3645172"/>
            <a:ext cx="94996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/>
              <a:t>Link to repo : https://github.com/Digital-Image-Processing-IIITH/dip-project-evil_morty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79145A-847C-4E9C-8295-D26C287EBD86}"/>
              </a:ext>
            </a:extLst>
          </p:cNvPr>
          <p:cNvSpPr txBox="1">
            <a:spLocks/>
          </p:cNvSpPr>
          <p:nvPr/>
        </p:nvSpPr>
        <p:spPr>
          <a:xfrm>
            <a:off x="9193697" y="4601817"/>
            <a:ext cx="2779300" cy="1082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2900" b="1">
                <a:latin typeface="Calibri Light"/>
                <a:cs typeface="Calibri Light"/>
              </a:rPr>
              <a:t>TA Mentor</a:t>
            </a:r>
          </a:p>
          <a:p>
            <a:pPr algn="ctr"/>
            <a:r>
              <a:rPr lang="en-IN" b="1">
                <a:solidFill>
                  <a:schemeClr val="tx1"/>
                </a:solidFill>
                <a:cs typeface="Calibri Light"/>
              </a:rPr>
              <a:t>Kalyan Adithya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756CCE-69EE-4909-94F9-34E9470F0A91}"/>
              </a:ext>
            </a:extLst>
          </p:cNvPr>
          <p:cNvSpPr txBox="1"/>
          <p:nvPr/>
        </p:nvSpPr>
        <p:spPr>
          <a:xfrm>
            <a:off x="616955" y="2008847"/>
            <a:ext cx="11154734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rial Black"/>
                <a:ea typeface="+mn-lt"/>
                <a:cs typeface="+mn-lt"/>
              </a:rPr>
              <a:t>People Counting System for Getting In/Out of a Bus</a:t>
            </a:r>
          </a:p>
          <a:p>
            <a:pPr algn="ctr"/>
            <a:r>
              <a:rPr lang="en-US" sz="2800">
                <a:latin typeface="Arial Black"/>
                <a:ea typeface="+mn-lt"/>
                <a:cs typeface="+mn-lt"/>
              </a:rPr>
              <a:t>Based on Video Processing</a:t>
            </a:r>
            <a:endParaRPr lang="en-US" sz="2800">
              <a:latin typeface="Arial Black"/>
              <a:cs typeface="Calibri"/>
            </a:endParaRPr>
          </a:p>
          <a:p>
            <a:pPr algn="ctr"/>
            <a:endParaRPr lang="en-US" sz="2800">
              <a:latin typeface="Arial Black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7123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102A-7A83-46D4-8C89-75D6089D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People Counting Algorithm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8DA4C73E-A43E-40FC-9143-78BC54ED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7" y="2165318"/>
            <a:ext cx="11517745" cy="37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15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3FE9996-7EAC-4679-B37D-C1045F42F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1DF1FE-5CC8-43D2-A76C-93C76EED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61BEBD-A23C-409E-ABC7-73F9EDC02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14102A-7A83-46D4-8C89-75D6089DD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latin typeface="Aharoni"/>
                <a:cs typeface="Aharoni"/>
              </a:rPr>
              <a:t>Evaluation</a:t>
            </a:r>
            <a:r>
              <a:rPr lang="en-US"/>
              <a:t> </a:t>
            </a:r>
            <a:r>
              <a:rPr lang="en-US">
                <a:latin typeface="Aharoni"/>
                <a:cs typeface="Aharoni"/>
              </a:rPr>
              <a:t>Metric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FFE0D1-57DC-4F57-A785-AC1C703A8A91}"/>
              </a:ext>
            </a:extLst>
          </p:cNvPr>
          <p:cNvSpPr txBox="1"/>
          <p:nvPr/>
        </p:nvSpPr>
        <p:spPr>
          <a:xfrm>
            <a:off x="5257405" y="754106"/>
            <a:ext cx="6127995" cy="5646208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We are using Accuracy as an evaluation metric to understand how better the algorithm  is performing.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5E5E1-AC06-43A3-9A90-B8DDC1C142F3}"/>
              </a:ext>
            </a:extLst>
          </p:cNvPr>
          <p:cNvSpPr txBox="1"/>
          <p:nvPr/>
        </p:nvSpPr>
        <p:spPr>
          <a:xfrm>
            <a:off x="5204133" y="3475691"/>
            <a:ext cx="6181267" cy="9941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>
              <a:ea typeface="+mn-lt"/>
              <a:cs typeface="+mn-lt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 Accuracy Formula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1/2*[(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Cin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/Rin or Rin/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Cin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) +(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Cout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/Rout or Rout/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Cout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)]*100 %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5877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5127CD-EF43-4B1B-856A-10957128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Outputs</a:t>
            </a:r>
            <a:endParaRPr lang="en-IN">
              <a:latin typeface="Aharoni"/>
              <a:cs typeface="Calibri Light"/>
            </a:endParaRPr>
          </a:p>
        </p:txBody>
      </p:sp>
      <p:pic>
        <p:nvPicPr>
          <p:cNvPr id="9" name="final3">
            <a:hlinkClick r:id="" action="ppaction://media"/>
            <a:extLst>
              <a:ext uri="{FF2B5EF4-FFF2-40B4-BE49-F238E27FC236}">
                <a16:creationId xmlns:a16="http://schemas.microsoft.com/office/drawing/2014/main" id="{069E3226-977E-41A6-B5C6-CFC009F1CC0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6860" y="2612425"/>
            <a:ext cx="3343571" cy="2508216"/>
          </a:xfrm>
        </p:spPr>
      </p:pic>
      <p:pic>
        <p:nvPicPr>
          <p:cNvPr id="4" name="final8">
            <a:hlinkClick r:id="" action="ppaction://media"/>
            <a:extLst>
              <a:ext uri="{FF2B5EF4-FFF2-40B4-BE49-F238E27FC236}">
                <a16:creationId xmlns:a16="http://schemas.microsoft.com/office/drawing/2014/main" id="{2EC43E87-5E24-46F7-82DD-67B7F55EBE5A}"/>
              </a:ext>
            </a:extLst>
          </p:cNvPr>
          <p:cNvPicPr>
            <a:picLocks noGrp="1" noChangeAspect="1"/>
          </p:cNvPicPr>
          <p:nvPr>
            <p:ph sz="half"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12115" r="12197"/>
          <a:stretch/>
        </p:blipFill>
        <p:spPr>
          <a:xfrm>
            <a:off x="4311809" y="2635682"/>
            <a:ext cx="3343571" cy="24849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63360E-DA23-49B1-80F2-0487A25B8314}"/>
              </a:ext>
            </a:extLst>
          </p:cNvPr>
          <p:cNvSpPr txBox="1"/>
          <p:nvPr/>
        </p:nvSpPr>
        <p:spPr>
          <a:xfrm>
            <a:off x="1255213" y="5278782"/>
            <a:ext cx="236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Unnoisy + Bright Sunlight</a:t>
            </a:r>
            <a:endParaRPr lang="en-IN" sz="14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404F44-BB7B-41E7-8811-891D989D2606}"/>
              </a:ext>
            </a:extLst>
          </p:cNvPr>
          <p:cNvSpPr txBox="1"/>
          <p:nvPr/>
        </p:nvSpPr>
        <p:spPr>
          <a:xfrm>
            <a:off x="5056915" y="5278783"/>
            <a:ext cx="236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Unnoisy + Night Light</a:t>
            </a:r>
            <a:endParaRPr lang="en-IN" sz="1400" b="1"/>
          </a:p>
        </p:txBody>
      </p:sp>
      <p:pic>
        <p:nvPicPr>
          <p:cNvPr id="11" name="Video 7">
            <a:hlinkClick r:id="" action="ppaction://media"/>
            <a:extLst>
              <a:ext uri="{FF2B5EF4-FFF2-40B4-BE49-F238E27FC236}">
                <a16:creationId xmlns:a16="http://schemas.microsoft.com/office/drawing/2014/main" id="{F7BA8A48-0DE4-40A2-BC88-1A13589B7E4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919259" y="2635682"/>
            <a:ext cx="3343570" cy="25076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641C7B-45EF-4A75-8B75-73A80B6DD36E}"/>
              </a:ext>
            </a:extLst>
          </p:cNvPr>
          <p:cNvSpPr txBox="1"/>
          <p:nvPr/>
        </p:nvSpPr>
        <p:spPr>
          <a:xfrm>
            <a:off x="8567660" y="5286892"/>
            <a:ext cx="236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Noisy + Weak Sunlight</a:t>
            </a:r>
            <a:endParaRPr lang="en-IN" sz="1400" b="1"/>
          </a:p>
        </p:txBody>
      </p:sp>
    </p:spTree>
    <p:extLst>
      <p:ext uri="{BB962C8B-B14F-4D97-AF65-F5344CB8AC3E}">
        <p14:creationId xmlns:p14="http://schemas.microsoft.com/office/powerpoint/2010/main" val="1452650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9B5260-A8B4-426C-BCBF-86A71C47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89" y="333791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latin typeface="Aharoni"/>
                <a:cs typeface="Calibri Light"/>
              </a:rPr>
              <a:t>Results</a:t>
            </a:r>
            <a:endParaRPr lang="en-US" sz="3600">
              <a:solidFill>
                <a:srgbClr val="FFFFFF"/>
              </a:solidFill>
              <a:latin typeface="Aharoni"/>
              <a:cs typeface="Aharon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653CD3F-6013-416D-BB91-18745FEEA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2807951"/>
              </p:ext>
            </p:extLst>
          </p:nvPr>
        </p:nvGraphicFramePr>
        <p:xfrm>
          <a:off x="4513664" y="333791"/>
          <a:ext cx="7132694" cy="59558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8999">
                  <a:extLst>
                    <a:ext uri="{9D8B030D-6E8A-4147-A177-3AD203B41FA5}">
                      <a16:colId xmlns:a16="http://schemas.microsoft.com/office/drawing/2014/main" val="355887206"/>
                    </a:ext>
                  </a:extLst>
                </a:gridCol>
                <a:gridCol w="1700606">
                  <a:extLst>
                    <a:ext uri="{9D8B030D-6E8A-4147-A177-3AD203B41FA5}">
                      <a16:colId xmlns:a16="http://schemas.microsoft.com/office/drawing/2014/main" val="2354467045"/>
                    </a:ext>
                  </a:extLst>
                </a:gridCol>
                <a:gridCol w="816123">
                  <a:extLst>
                    <a:ext uri="{9D8B030D-6E8A-4147-A177-3AD203B41FA5}">
                      <a16:colId xmlns:a16="http://schemas.microsoft.com/office/drawing/2014/main" val="1790987046"/>
                    </a:ext>
                  </a:extLst>
                </a:gridCol>
                <a:gridCol w="811184">
                  <a:extLst>
                    <a:ext uri="{9D8B030D-6E8A-4147-A177-3AD203B41FA5}">
                      <a16:colId xmlns:a16="http://schemas.microsoft.com/office/drawing/2014/main" val="3739149641"/>
                    </a:ext>
                  </a:extLst>
                </a:gridCol>
                <a:gridCol w="745323">
                  <a:extLst>
                    <a:ext uri="{9D8B030D-6E8A-4147-A177-3AD203B41FA5}">
                      <a16:colId xmlns:a16="http://schemas.microsoft.com/office/drawing/2014/main" val="1482986699"/>
                    </a:ext>
                  </a:extLst>
                </a:gridCol>
                <a:gridCol w="773084">
                  <a:extLst>
                    <a:ext uri="{9D8B030D-6E8A-4147-A177-3AD203B41FA5}">
                      <a16:colId xmlns:a16="http://schemas.microsoft.com/office/drawing/2014/main" val="4234431002"/>
                    </a:ext>
                  </a:extLst>
                </a:gridCol>
                <a:gridCol w="977375">
                  <a:extLst>
                    <a:ext uri="{9D8B030D-6E8A-4147-A177-3AD203B41FA5}">
                      <a16:colId xmlns:a16="http://schemas.microsoft.com/office/drawing/2014/main" val="2275796774"/>
                    </a:ext>
                  </a:extLst>
                </a:gridCol>
              </a:tblGrid>
              <a:tr h="532289"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/>
                        <a:t>Video 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Attribute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/>
                        <a:t>Real Passengers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u="none" strike="noStrike" noProof="0"/>
                        <a:t>Counted  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400" u="none" strike="noStrike" noProof="0"/>
                        <a:t>Passengers</a:t>
                      </a:r>
                      <a:endParaRPr lang="en-US" sz="1400"/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/>
                        <a:t>Accuracy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929876"/>
                  </a:ext>
                </a:extLst>
              </a:tr>
              <a:tr h="3164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IN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 OUT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IN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OUT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2201019627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Video 1 (40s)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Weak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4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4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2873259875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Video 2 (22s)</a:t>
                      </a:r>
                      <a:endParaRPr lang="en-US" sz="1400"/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Weak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83.33%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1364397584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Video 3 (13s)</a:t>
                      </a:r>
                      <a:endParaRPr lang="en-US" sz="1400"/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Bright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2187823216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Video 4 (12s)</a:t>
                      </a:r>
                      <a:endParaRPr lang="en-US" sz="1400"/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Bright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827861987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Video 5 (18s)</a:t>
                      </a:r>
                      <a:endParaRPr lang="en-US" sz="1400"/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u="none" strike="noStrike" noProof="0"/>
                        <a:t>Bright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4061075797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Video 6 (72s)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Weak Sunlight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1320657440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Video 7 (13s)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Weak Sunlight+ Noisy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1274508923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Video 8(7s)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/>
                        <a:t>Night Light</a:t>
                      </a:r>
                    </a:p>
                    <a:p>
                      <a:pPr lvl="0" algn="ctr">
                        <a:buNone/>
                      </a:pPr>
                      <a:endParaRPr lang="en-US" sz="1400"/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 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100%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557247900"/>
                  </a:ext>
                </a:extLst>
              </a:tr>
              <a:tr h="5322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Video 9*(14s)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Crowded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2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 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1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</a:t>
                      </a:r>
                    </a:p>
                  </a:txBody>
                  <a:tcPr marL="71931" marR="71931" marT="35965" marB="35965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50%</a:t>
                      </a:r>
                    </a:p>
                  </a:txBody>
                  <a:tcPr marL="71931" marR="71931" marT="35965" marB="35965"/>
                </a:tc>
                <a:extLst>
                  <a:ext uri="{0D108BD9-81ED-4DB2-BD59-A6C34878D82A}">
                    <a16:rowId xmlns:a16="http://schemas.microsoft.com/office/drawing/2014/main" val="1539764946"/>
                  </a:ext>
                </a:extLst>
              </a:tr>
              <a:tr h="316497">
                <a:tc gridSpan="6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Final Accuracy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92.59%</a:t>
                      </a:r>
                    </a:p>
                  </a:txBody>
                  <a:tcPr marL="71931" marR="71931" marT="35965" marB="35965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93497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A68DCEA-8F47-46FE-B790-43831CEACBA9}"/>
              </a:ext>
            </a:extLst>
          </p:cNvPr>
          <p:cNvSpPr txBox="1"/>
          <p:nvPr/>
        </p:nvSpPr>
        <p:spPr>
          <a:xfrm>
            <a:off x="5048814" y="6438800"/>
            <a:ext cx="7055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/>
              <a:t>* Represents limitation </a:t>
            </a:r>
            <a:endParaRPr lang="en-IN" i="1"/>
          </a:p>
        </p:txBody>
      </p:sp>
    </p:spTree>
    <p:extLst>
      <p:ext uri="{BB962C8B-B14F-4D97-AF65-F5344CB8AC3E}">
        <p14:creationId xmlns:p14="http://schemas.microsoft.com/office/powerpoint/2010/main" val="3817848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46AE6-6317-4AC2-BFC8-21077918A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578" y="1334191"/>
            <a:ext cx="3200400" cy="2286000"/>
          </a:xfrm>
        </p:spPr>
        <p:txBody>
          <a:bodyPr/>
          <a:lstStyle/>
          <a:p>
            <a:r>
              <a:rPr lang="en-US">
                <a:latin typeface="Aharoni"/>
                <a:cs typeface="Aharoni"/>
              </a:rPr>
              <a:t>Limitation</a:t>
            </a:r>
            <a:endParaRPr lang="en-IN">
              <a:latin typeface="Aharoni"/>
              <a:cs typeface="Aharon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9DDE5-7EAB-43F9-8349-62CF063F914D}"/>
              </a:ext>
            </a:extLst>
          </p:cNvPr>
          <p:cNvSpPr txBox="1"/>
          <p:nvPr/>
        </p:nvSpPr>
        <p:spPr>
          <a:xfrm>
            <a:off x="5352146" y="5153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/>
          </a:p>
        </p:txBody>
      </p:sp>
      <p:pic>
        <p:nvPicPr>
          <p:cNvPr id="3" name="final11">
            <a:hlinkClick r:id="" action="ppaction://media"/>
            <a:extLst>
              <a:ext uri="{FF2B5EF4-FFF2-40B4-BE49-F238E27FC236}">
                <a16:creationId xmlns:a16="http://schemas.microsoft.com/office/drawing/2014/main" id="{585D01CC-A437-4350-B35E-98F94181BD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2146" y="1184966"/>
            <a:ext cx="6492875" cy="4870450"/>
          </a:xfrm>
        </p:spPr>
      </p:pic>
    </p:spTree>
    <p:extLst>
      <p:ext uri="{BB962C8B-B14F-4D97-AF65-F5344CB8AC3E}">
        <p14:creationId xmlns:p14="http://schemas.microsoft.com/office/powerpoint/2010/main" val="331618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87E8F-E81A-4348-A0C7-E70FA2194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49778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latin typeface="Aharoni"/>
                <a:cs typeface="Aharoni"/>
              </a:rPr>
              <a:t>Work Division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FEF8898-1B35-4567-998C-421A21A381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3857069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639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0CF1B-0BC1-495E-B529-F164BCC5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2EB95F8-85A2-4509-8957-3018D4B1F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21" y="640081"/>
            <a:ext cx="5054156" cy="505415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7569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EB13A-1456-4EDA-B46C-3F326A1A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Aharoni"/>
                <a:cs typeface="Calibri Light"/>
              </a:rPr>
              <a:t>Problem Statement</a:t>
            </a:r>
            <a:endParaRPr lang="en-US" b="1">
              <a:latin typeface="Aharon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E047-6B3E-41B4-9BF2-54B5337D2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l"/>
            <a:endParaRPr lang="en-US" sz="3200" b="1" i="0" u="none" strike="noStrike" baseline="0">
              <a:latin typeface="TimesNewRomanPS-BoldMT"/>
            </a:endParaRPr>
          </a:p>
          <a:p>
            <a:r>
              <a:rPr lang="en-IN" sz="3200" b="1">
                <a:latin typeface="Arial Nova"/>
                <a:ea typeface="+mn-lt"/>
                <a:cs typeface="+mn-lt"/>
              </a:rPr>
              <a:t>To implement an automatic system for counting people in </a:t>
            </a:r>
            <a:r>
              <a:rPr lang="en-IN" sz="3200" b="1" i="0" u="none" strike="noStrike" baseline="0">
                <a:latin typeface="Arial Nova"/>
                <a:ea typeface="+mn-lt"/>
                <a:cs typeface="+mn-lt"/>
              </a:rPr>
              <a:t>a </a:t>
            </a:r>
            <a:r>
              <a:rPr lang="en-IN" sz="3200" b="1">
                <a:latin typeface="Arial Nova"/>
                <a:ea typeface="+mn-lt"/>
                <a:cs typeface="+mn-lt"/>
              </a:rPr>
              <a:t>video recorded by zenithal camera in the bus to capture the flow bi-directionally.</a:t>
            </a:r>
            <a:endParaRPr lang="en-US" sz="3200" b="1">
              <a:latin typeface="Arial Nova"/>
              <a:cs typeface="Calibri"/>
            </a:endParaRPr>
          </a:p>
          <a:p>
            <a:pPr algn="l"/>
            <a:endParaRPr lang="en-IN" sz="3200" b="1">
              <a:latin typeface="TimesNewRomanPS-BoldM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617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1FA0F-6A6B-4C9D-B03D-4841A72F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8077" y="70866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latin typeface="Aharoni"/>
                <a:cs typeface="Aharoni"/>
              </a:rPr>
              <a:t>Flow</a:t>
            </a:r>
            <a:r>
              <a:rPr lang="en-US" sz="4400">
                <a:solidFill>
                  <a:srgbClr val="FFFFFF"/>
                </a:solidFill>
              </a:rPr>
              <a:t> </a:t>
            </a:r>
            <a:r>
              <a:rPr lang="en-US" sz="3600">
                <a:solidFill>
                  <a:srgbClr val="FFFFFF"/>
                </a:solidFill>
                <a:latin typeface="Aharoni"/>
                <a:cs typeface="Aharoni"/>
              </a:rPr>
              <a:t>Diagram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F141A3-016A-4A61-9DDE-E41541079D1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58" y="1718244"/>
            <a:ext cx="7181398" cy="389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6487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96BE7-3AC7-48C3-AAEE-04D647509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Motion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2912A-5637-4D82-8FC7-BD8A82BFA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1916"/>
            <a:ext cx="10270835" cy="3977178"/>
          </a:xfrm>
        </p:spPr>
        <p:txBody>
          <a:bodyPr vert="horz" lIns="0" tIns="45720" rIns="0" bIns="45720" rtlCol="0" anchor="t">
            <a:normAutofit/>
          </a:bodyPr>
          <a:lstStyle/>
          <a:p>
            <a:pPr marL="840740" lvl="2" indent="-457200">
              <a:buFont typeface="Wingdings" panose="05000000000000000000" pitchFamily="2" charset="2"/>
              <a:buChar char="§"/>
            </a:pPr>
            <a:r>
              <a:rPr lang="en-US" sz="2400">
                <a:ea typeface="+mn-lt"/>
                <a:cs typeface="+mn-lt"/>
              </a:rPr>
              <a:t>Calculate optical flow between adjacent frames of the video</a:t>
            </a:r>
          </a:p>
          <a:p>
            <a:pPr marL="726440" lvl="2" indent="-342900">
              <a:buFont typeface="Wingdings" panose="05000000000000000000" pitchFamily="2" charset="2"/>
              <a:buChar char="§"/>
            </a:pPr>
            <a:r>
              <a:rPr lang="en-US" sz="2400">
                <a:ea typeface="+mn-lt"/>
                <a:cs typeface="+mn-lt"/>
              </a:rPr>
              <a:t>  Used to differentiate between a moving and stationary object </a:t>
            </a:r>
          </a:p>
          <a:p>
            <a:pPr marL="726440" lvl="2" indent="-342900">
              <a:buFont typeface="Wingdings" panose="05000000000000000000" pitchFamily="2" charset="2"/>
              <a:buChar char="§"/>
            </a:pPr>
            <a:r>
              <a:rPr lang="en-US" sz="2400">
                <a:ea typeface="+mn-lt"/>
                <a:cs typeface="+mn-lt"/>
              </a:rPr>
              <a:t>  For identifying moving people</a:t>
            </a:r>
            <a:endParaRPr lang="en-US" sz="2400">
              <a:cs typeface="Calibri" panose="020F0502020204030204"/>
            </a:endParaRPr>
          </a:p>
          <a:p>
            <a:pPr marL="566420" lvl="3" indent="0">
              <a:buNone/>
            </a:pPr>
            <a:endParaRPr lang="en-US" sz="2800">
              <a:cs typeface="Calibri"/>
            </a:endParaRPr>
          </a:p>
          <a:p>
            <a:pPr marL="566420" lvl="3" indent="0">
              <a:buNone/>
            </a:pPr>
            <a:endParaRPr lang="en-US" sz="2800">
              <a:cs typeface="Calibri"/>
            </a:endParaRPr>
          </a:p>
          <a:p>
            <a:pPr marL="1023620" lvl="3" indent="-457200"/>
            <a:endParaRPr lang="en-US" sz="2800">
              <a:cs typeface="Calibri"/>
            </a:endParaRPr>
          </a:p>
        </p:txBody>
      </p:sp>
      <p:pic>
        <p:nvPicPr>
          <p:cNvPr id="4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E48A0A9-05C5-4B10-9C36-77199D1B3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162" y="3317195"/>
            <a:ext cx="2703852" cy="2027889"/>
          </a:xfrm>
          <a:prstGeom prst="rect">
            <a:avLst/>
          </a:prstGeom>
        </p:spPr>
      </p:pic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0793E142-967D-46CD-B42C-55467D8F8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526" y="3316153"/>
            <a:ext cx="2700768" cy="2027889"/>
          </a:xfrm>
          <a:prstGeom prst="rect">
            <a:avLst/>
          </a:prstGeom>
        </p:spPr>
      </p:pic>
      <p:pic>
        <p:nvPicPr>
          <p:cNvPr id="6" name="Picture 8" descr="A picture containing text, device, receipt&#10;&#10;Description automatically generated">
            <a:extLst>
              <a:ext uri="{FF2B5EF4-FFF2-40B4-BE49-F238E27FC236}">
                <a16:creationId xmlns:a16="http://schemas.microsoft.com/office/drawing/2014/main" id="{A4063534-C183-4E31-8A6A-22B60608B7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677" b="235"/>
          <a:stretch/>
        </p:blipFill>
        <p:spPr>
          <a:xfrm>
            <a:off x="8289664" y="2725165"/>
            <a:ext cx="3775304" cy="3018928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0F5EE658-DC80-4415-B49E-86CBDA415266}"/>
              </a:ext>
            </a:extLst>
          </p:cNvPr>
          <p:cNvSpPr txBox="1"/>
          <p:nvPr/>
        </p:nvSpPr>
        <p:spPr>
          <a:xfrm>
            <a:off x="240667" y="5500071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Frame x-1</a:t>
            </a:r>
            <a:endParaRPr lang="en-IN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23168310-D7AF-4965-BA6A-7935662F7E66}"/>
              </a:ext>
            </a:extLst>
          </p:cNvPr>
          <p:cNvSpPr txBox="1"/>
          <p:nvPr/>
        </p:nvSpPr>
        <p:spPr>
          <a:xfrm>
            <a:off x="3503378" y="5499762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Frame x</a:t>
            </a:r>
            <a:endParaRPr lang="en-IN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C95B74D6-5806-49FB-B015-AE33F92AAB22}"/>
              </a:ext>
            </a:extLst>
          </p:cNvPr>
          <p:cNvSpPr txBox="1"/>
          <p:nvPr/>
        </p:nvSpPr>
        <p:spPr>
          <a:xfrm>
            <a:off x="8668542" y="5777345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Heatmap of motion vector</a:t>
            </a:r>
            <a:endParaRPr lang="en-IN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52ACB6-22D6-48AA-B2E0-7A0F5DE18674}"/>
              </a:ext>
            </a:extLst>
          </p:cNvPr>
          <p:cNvSpPr/>
          <p:nvPr/>
        </p:nvSpPr>
        <p:spPr>
          <a:xfrm>
            <a:off x="6919742" y="4183942"/>
            <a:ext cx="1450930" cy="302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43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8C72-E054-4818-8EEE-F0680912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Feature Pixel Selection</a:t>
            </a:r>
            <a:endParaRPr lang="en-US">
              <a:latin typeface="Aharoni"/>
              <a:cs typeface="Aharon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FD5C3-3B82-4D2C-B73D-0EF96AC1F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/>
              <a:t> Selects most significant feature.</a:t>
            </a:r>
          </a:p>
          <a:p>
            <a:pPr marL="0" indent="0">
              <a:buNone/>
            </a:pPr>
            <a:endParaRPr lang="en-US"/>
          </a:p>
          <a:p>
            <a:pPr>
              <a:buFont typeface="Wingdings" panose="05000000000000000000" pitchFamily="2" charset="2"/>
              <a:buChar char="§"/>
            </a:pPr>
            <a:r>
              <a:rPr lang="en-US"/>
              <a:t> Differential Matrix M is calculated in Neighborhood s(p) 3x3.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algn="l">
              <a:buFont typeface="Wingdings" panose="05000000000000000000" pitchFamily="2" charset="2"/>
              <a:buChar char="§"/>
            </a:pPr>
            <a:r>
              <a:rPr lang="en-IN" b="0" i="0" u="none" strike="noStrike" baseline="0"/>
              <a:t> Pixels </a:t>
            </a:r>
            <a:r>
              <a:rPr lang="en-US" b="0" i="0" u="none" strike="noStrike" baseline="0"/>
              <a:t>with greater feature value ( R ) are likely located on the </a:t>
            </a:r>
            <a:r>
              <a:rPr lang="en-IN" b="0" i="0" u="none" strike="noStrike" baseline="0"/>
              <a:t>moving object.</a:t>
            </a:r>
          </a:p>
          <a:p>
            <a:pPr marL="0" indent="0" algn="l">
              <a:buNone/>
            </a:pPr>
            <a:r>
              <a:rPr lang="en-US"/>
              <a:t>		R = det M – k (trace M)</a:t>
            </a:r>
            <a:r>
              <a:rPr lang="en-US" baseline="30000"/>
              <a:t>2</a:t>
            </a:r>
            <a:endParaRPr lang="en-US"/>
          </a:p>
        </p:txBody>
      </p:sp>
      <p:pic>
        <p:nvPicPr>
          <p:cNvPr id="5" name="Picture 4" descr="Text, letter, whiteboard&#10;&#10;Description automatically generated">
            <a:extLst>
              <a:ext uri="{FF2B5EF4-FFF2-40B4-BE49-F238E27FC236}">
                <a16:creationId xmlns:a16="http://schemas.microsoft.com/office/drawing/2014/main" id="{FDA8FCB7-E650-4670-AC50-B249D559C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437" y="3264593"/>
            <a:ext cx="2868295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8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8C72-E054-4818-8EEE-F0680912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haroni"/>
                <a:cs typeface="Calibri Light"/>
              </a:rPr>
              <a:t>Feature Pixel Selection</a:t>
            </a:r>
            <a:endParaRPr lang="en-US" sz="6700">
              <a:latin typeface="Aharoni"/>
              <a:cs typeface="Aharon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FD5C3-3B82-4D2C-B73D-0EF96AC1F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12790E89-6FCB-466B-83B9-0BBE7B4D8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697" b="568"/>
          <a:stretch/>
        </p:blipFill>
        <p:spPr>
          <a:xfrm>
            <a:off x="6939642" y="2428101"/>
            <a:ext cx="4271413" cy="3190023"/>
          </a:xfrm>
          <a:prstGeom prst="rect">
            <a:avLst/>
          </a:prstGeom>
        </p:spPr>
      </p:pic>
      <p:pic>
        <p:nvPicPr>
          <p:cNvPr id="7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576B64DC-6E66-4FB3-A3F6-8F3801C8F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484" y="2808529"/>
            <a:ext cx="3350835" cy="251599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96F0E5A-B6CB-4667-AA7A-6B7CBB7EC674}"/>
              </a:ext>
            </a:extLst>
          </p:cNvPr>
          <p:cNvSpPr/>
          <p:nvPr/>
        </p:nvSpPr>
        <p:spPr>
          <a:xfrm>
            <a:off x="5488712" y="3851477"/>
            <a:ext cx="1450930" cy="302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5105264C-F0DE-4B44-B57B-6D343AAAB3C0}"/>
              </a:ext>
            </a:extLst>
          </p:cNvPr>
          <p:cNvSpPr txBox="1"/>
          <p:nvPr/>
        </p:nvSpPr>
        <p:spPr>
          <a:xfrm>
            <a:off x="1661742" y="5576054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Frame x</a:t>
            </a:r>
            <a:endParaRPr lang="en-IN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8DA20B29-F2FF-41A4-ACCD-3129AF7B08CB}"/>
              </a:ext>
            </a:extLst>
          </p:cNvPr>
          <p:cNvSpPr txBox="1"/>
          <p:nvPr/>
        </p:nvSpPr>
        <p:spPr>
          <a:xfrm>
            <a:off x="7637217" y="553790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Heatmap of R score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395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89CB-7BD9-4E70-A6AF-6A3FA7B3B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Region Growing</a:t>
            </a:r>
            <a:endParaRPr lang="en-US">
              <a:latin typeface="Aharoni"/>
              <a:cs typeface="Aharon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2F18C-B7B8-434D-B130-D9160D0EC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>
                <a:cs typeface="Calibri"/>
              </a:rPr>
              <a:t> Grouping pixels of moving object using seeds from feature pixel selection.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>
                <a:cs typeface="Calibri"/>
              </a:rPr>
              <a:t> Used BFS for generation components using eight connection </a:t>
            </a:r>
            <a:r>
              <a:rPr lang="en-US">
                <a:solidFill>
                  <a:schemeClr val="tx1"/>
                </a:solidFill>
                <a:cs typeface="Calibri"/>
              </a:rPr>
              <a:t>search</a:t>
            </a:r>
            <a:r>
              <a:rPr lang="en-US">
                <a:cs typeface="Calibri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>
              <a:cs typeface="Calibri"/>
            </a:endParaRPr>
          </a:p>
        </p:txBody>
      </p:sp>
      <p:pic>
        <p:nvPicPr>
          <p:cNvPr id="4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06CF9968-AF2A-4F67-A8DF-35E2F2742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448" y="3162741"/>
            <a:ext cx="3348623" cy="2516686"/>
          </a:xfrm>
          <a:prstGeom prst="rect">
            <a:avLst/>
          </a:prstGeom>
        </p:spPr>
      </p:pic>
      <p:pic>
        <p:nvPicPr>
          <p:cNvPr id="5" name="Picture 11" descr="Map&#10;&#10;Description automatically generated">
            <a:extLst>
              <a:ext uri="{FF2B5EF4-FFF2-40B4-BE49-F238E27FC236}">
                <a16:creationId xmlns:a16="http://schemas.microsoft.com/office/drawing/2014/main" id="{0295A747-F030-44D2-8EF3-88FCC9F42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895" y="3167959"/>
            <a:ext cx="3338186" cy="250624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7E34664-C3E7-4FA4-97B6-233205D1B211}"/>
              </a:ext>
            </a:extLst>
          </p:cNvPr>
          <p:cNvSpPr/>
          <p:nvPr/>
        </p:nvSpPr>
        <p:spPr>
          <a:xfrm>
            <a:off x="5481534" y="4220081"/>
            <a:ext cx="1471807" cy="3444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48DA89-3047-468E-A1D3-374C5A9A0DC4}"/>
              </a:ext>
            </a:extLst>
          </p:cNvPr>
          <p:cNvSpPr txBox="1"/>
          <p:nvPr/>
        </p:nvSpPr>
        <p:spPr>
          <a:xfrm>
            <a:off x="2085657" y="5792802"/>
            <a:ext cx="29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Frame x</a:t>
            </a:r>
            <a:endParaRPr lang="en-IN"/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0D40C4-D6DB-4DDA-BE4F-453E2D5B99F1}"/>
              </a:ext>
            </a:extLst>
          </p:cNvPr>
          <p:cNvSpPr txBox="1"/>
          <p:nvPr/>
        </p:nvSpPr>
        <p:spPr>
          <a:xfrm>
            <a:off x="7729081" y="583094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After Region Growing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528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B4AB-EA01-4E97-8DD3-DB5C67D9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haroni"/>
                <a:cs typeface="Calibri Light"/>
              </a:rPr>
              <a:t>Connected Component Labelling</a:t>
            </a:r>
            <a:endParaRPr lang="en-US">
              <a:latin typeface="Aharoni"/>
              <a:cs typeface="Aharoni"/>
            </a:endParaRPr>
          </a:p>
        </p:txBody>
      </p:sp>
      <p:pic>
        <p:nvPicPr>
          <p:cNvPr id="4" name="Picture 10" descr="Icon&#10;&#10;Description automatically generated">
            <a:extLst>
              <a:ext uri="{FF2B5EF4-FFF2-40B4-BE49-F238E27FC236}">
                <a16:creationId xmlns:a16="http://schemas.microsoft.com/office/drawing/2014/main" id="{DDA712F0-210D-41BD-B927-AF36AD831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8818" y="3174774"/>
            <a:ext cx="3406243" cy="2559902"/>
          </a:xfrm>
          <a:prstGeom prst="rect">
            <a:avLst/>
          </a:prstGeom>
        </p:spPr>
      </p:pic>
      <p:pic>
        <p:nvPicPr>
          <p:cNvPr id="6" name="Picture 11" descr="Map&#10;&#10;Description automatically generated">
            <a:extLst>
              <a:ext uri="{FF2B5EF4-FFF2-40B4-BE49-F238E27FC236}">
                <a16:creationId xmlns:a16="http://schemas.microsoft.com/office/drawing/2014/main" id="{B223CA79-3845-4C05-9FCF-D8CEE277B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252" y="3174774"/>
            <a:ext cx="3400816" cy="255844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A76018B-BBAD-4CA5-AD97-2119E5695308}"/>
              </a:ext>
            </a:extLst>
          </p:cNvPr>
          <p:cNvSpPr/>
          <p:nvPr/>
        </p:nvSpPr>
        <p:spPr>
          <a:xfrm>
            <a:off x="5356275" y="4199205"/>
            <a:ext cx="1544876" cy="3131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389FE4-E72D-4738-A786-750099CB8091}"/>
              </a:ext>
            </a:extLst>
          </p:cNvPr>
          <p:cNvSpPr txBox="1"/>
          <p:nvPr/>
        </p:nvSpPr>
        <p:spPr>
          <a:xfrm>
            <a:off x="1415441" y="1895606"/>
            <a:ext cx="902708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>
                <a:cs typeface="Calibri"/>
              </a:rPr>
              <a:t>Used DFS to calculate area of each separated components.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>
                <a:cs typeface="Calibri"/>
              </a:rPr>
              <a:t>Treated components having area less than a threshold as background.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>
                <a:cs typeface="Calibri"/>
              </a:rPr>
              <a:t>Later collected nearby components to treat it as one object.</a:t>
            </a:r>
            <a:endParaRPr lang="en-US" sz="2000"/>
          </a:p>
          <a:p>
            <a:pPr marL="342900" indent="-342900">
              <a:buFont typeface="Arial"/>
              <a:buChar char="•"/>
            </a:pPr>
            <a:endParaRPr lang="en-US" sz="2000">
              <a:cs typeface="Calibri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CB0EDF88-1072-449B-9AFB-6F17315DADD0}"/>
              </a:ext>
            </a:extLst>
          </p:cNvPr>
          <p:cNvSpPr txBox="1"/>
          <p:nvPr/>
        </p:nvSpPr>
        <p:spPr>
          <a:xfrm>
            <a:off x="1878068" y="5850044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After Region Growing</a:t>
            </a:r>
            <a:endParaRPr lang="en-IN"/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BDA42323-1469-48D5-9282-D2C429181A67}"/>
              </a:ext>
            </a:extLst>
          </p:cNvPr>
          <p:cNvSpPr txBox="1"/>
          <p:nvPr/>
        </p:nvSpPr>
        <p:spPr>
          <a:xfrm flipH="1">
            <a:off x="7265934" y="5850044"/>
            <a:ext cx="3889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After Connected Component Labelling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062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51102-4DC9-4FAA-990D-F126F13C4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17018" cy="1441521"/>
          </a:xfrm>
        </p:spPr>
        <p:txBody>
          <a:bodyPr/>
          <a:lstStyle/>
          <a:p>
            <a:r>
              <a:rPr lang="en-US">
                <a:latin typeface="Aharoni"/>
                <a:cs typeface="Calibri Light"/>
              </a:rPr>
              <a:t>Bounding Box &amp; Centroid Detection</a:t>
            </a:r>
            <a:endParaRPr lang="en-US">
              <a:latin typeface="Aharoni"/>
              <a:cs typeface="Aharon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B70E5-8867-49CF-BDCE-D9B5B6BC2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>
                <a:cs typeface="Calibri"/>
              </a:rPr>
              <a:t> Used BFS to visit all co-ordinates of each connected component and took their average to find the co-ordinate of centroid.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>
                <a:cs typeface="Calibri"/>
              </a:rPr>
              <a:t> Bounding Box is calculated by taking the minimum/maximum x-y coordinates for each connected component.</a:t>
            </a:r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9908FEEA-4985-4A55-9490-F586B28E9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095" y="3263911"/>
            <a:ext cx="3390378" cy="253756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A7DED94-43EF-42DA-B997-7AE67E25B7E5}"/>
              </a:ext>
            </a:extLst>
          </p:cNvPr>
          <p:cNvSpPr/>
          <p:nvPr/>
        </p:nvSpPr>
        <p:spPr>
          <a:xfrm>
            <a:off x="5178459" y="4422701"/>
            <a:ext cx="1507097" cy="3654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E31AA5D-A4BD-4843-ABD1-EAC653236B27}"/>
              </a:ext>
            </a:extLst>
          </p:cNvPr>
          <p:cNvSpPr txBox="1"/>
          <p:nvPr/>
        </p:nvSpPr>
        <p:spPr>
          <a:xfrm flipH="1">
            <a:off x="1235044" y="5801475"/>
            <a:ext cx="384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After Connected Component Labelling</a:t>
            </a:r>
            <a:endParaRPr lang="en-IN"/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2C9A3C45-7CAB-470A-84A6-FF4116D12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542" y="3222158"/>
            <a:ext cx="3561689" cy="2579317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E88020AC-3ACF-457D-8D84-E14C8D567C5E}"/>
              </a:ext>
            </a:extLst>
          </p:cNvPr>
          <p:cNvSpPr txBox="1"/>
          <p:nvPr/>
        </p:nvSpPr>
        <p:spPr>
          <a:xfrm flipH="1">
            <a:off x="6907703" y="5801475"/>
            <a:ext cx="3889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Bounding Box And Centroid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47783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21971114B45DB4388353D344050247D" ma:contentTypeVersion="12" ma:contentTypeDescription="Create a new document." ma:contentTypeScope="" ma:versionID="7dc46a26117dc9e28f3e4ed366ee3903">
  <xsd:schema xmlns:xsd="http://www.w3.org/2001/XMLSchema" xmlns:xs="http://www.w3.org/2001/XMLSchema" xmlns:p="http://schemas.microsoft.com/office/2006/metadata/properties" xmlns:ns3="71a774b5-cb5b-44d2-b5a1-bded0a007fd9" xmlns:ns4="131f01a1-f19f-4c17-94f4-3ec976f48874" targetNamespace="http://schemas.microsoft.com/office/2006/metadata/properties" ma:root="true" ma:fieldsID="9acbb9820ad78a206acebdca1fa2fbb2" ns3:_="" ns4:_="">
    <xsd:import namespace="71a774b5-cb5b-44d2-b5a1-bded0a007fd9"/>
    <xsd:import namespace="131f01a1-f19f-4c17-94f4-3ec976f4887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774b5-cb5b-44d2-b5a1-bded0a007f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1f01a1-f19f-4c17-94f4-3ec976f4887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8C3034-0790-4517-9571-19F4F0C44B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13C568-AC9E-423C-BC62-531DDAA08AC9}">
  <ds:schemaRefs>
    <ds:schemaRef ds:uri="http://schemas.microsoft.com/office/2006/documentManagement/types"/>
    <ds:schemaRef ds:uri="71a774b5-cb5b-44d2-b5a1-bded0a007fd9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131f01a1-f19f-4c17-94f4-3ec976f48874"/>
  </ds:schemaRefs>
</ds:datastoreItem>
</file>

<file path=customXml/itemProps3.xml><?xml version="1.0" encoding="utf-8"?>
<ds:datastoreItem xmlns:ds="http://schemas.openxmlformats.org/officeDocument/2006/customXml" ds:itemID="{66718C08-6199-452A-90F9-4A0559D00285}">
  <ds:schemaRefs>
    <ds:schemaRef ds:uri="131f01a1-f19f-4c17-94f4-3ec976f48874"/>
    <ds:schemaRef ds:uri="71a774b5-cb5b-44d2-b5a1-bded0a007f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0</TotalTime>
  <Words>590</Words>
  <Application>Microsoft Office PowerPoint</Application>
  <PresentationFormat>Widescreen</PresentationFormat>
  <Paragraphs>150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Abadi</vt:lpstr>
      <vt:lpstr>Aharoni</vt:lpstr>
      <vt:lpstr>Arial</vt:lpstr>
      <vt:lpstr>Arial Black</vt:lpstr>
      <vt:lpstr>Arial Nova</vt:lpstr>
      <vt:lpstr>Calibri</vt:lpstr>
      <vt:lpstr>Calibri Light</vt:lpstr>
      <vt:lpstr>TimesNewRomanPS-BoldMT</vt:lpstr>
      <vt:lpstr>Wingdings</vt:lpstr>
      <vt:lpstr>Retrospect</vt:lpstr>
      <vt:lpstr>Team name: EVIL_MORTY</vt:lpstr>
      <vt:lpstr>Problem Statement</vt:lpstr>
      <vt:lpstr>Flow Diagram</vt:lpstr>
      <vt:lpstr>Motion estimation</vt:lpstr>
      <vt:lpstr>Feature Pixel Selection</vt:lpstr>
      <vt:lpstr>Feature Pixel Selection</vt:lpstr>
      <vt:lpstr>Region Growing</vt:lpstr>
      <vt:lpstr>Connected Component Labelling</vt:lpstr>
      <vt:lpstr>Bounding Box &amp; Centroid Detection</vt:lpstr>
      <vt:lpstr>People Counting Algorithm</vt:lpstr>
      <vt:lpstr>Evaluation Metric</vt:lpstr>
      <vt:lpstr>Outputs</vt:lpstr>
      <vt:lpstr>Results</vt:lpstr>
      <vt:lpstr>Limitation</vt:lpstr>
      <vt:lpstr>Work Division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Pulkit G</dc:creator>
  <cp:lastModifiedBy>Archit Jain</cp:lastModifiedBy>
  <cp:revision>2</cp:revision>
  <dcterms:created xsi:type="dcterms:W3CDTF">2021-12-01T15:32:58Z</dcterms:created>
  <dcterms:modified xsi:type="dcterms:W3CDTF">2021-12-09T18:05:30Z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0x010100521971114B45DB4388353D344050247D</vt:lpwstr>
  </property>
</Properties>
</file>

<file path=docProps/thumbnail.jpeg>
</file>